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8"/>
  </p:notesMasterIdLst>
  <p:sldIdLst>
    <p:sldId id="256" r:id="rId2"/>
    <p:sldId id="390" r:id="rId3"/>
    <p:sldId id="431" r:id="rId4"/>
    <p:sldId id="391" r:id="rId5"/>
    <p:sldId id="416" r:id="rId6"/>
    <p:sldId id="414" r:id="rId7"/>
    <p:sldId id="692" r:id="rId8"/>
    <p:sldId id="693" r:id="rId9"/>
    <p:sldId id="392" r:id="rId10"/>
    <p:sldId id="425" r:id="rId11"/>
    <p:sldId id="428" r:id="rId12"/>
    <p:sldId id="429" r:id="rId13"/>
    <p:sldId id="430" r:id="rId14"/>
    <p:sldId id="427" r:id="rId15"/>
    <p:sldId id="420" r:id="rId16"/>
    <p:sldId id="393" r:id="rId17"/>
    <p:sldId id="394" r:id="rId18"/>
    <p:sldId id="395" r:id="rId19"/>
    <p:sldId id="432" r:id="rId20"/>
    <p:sldId id="433" r:id="rId21"/>
    <p:sldId id="434" r:id="rId22"/>
    <p:sldId id="435" r:id="rId23"/>
    <p:sldId id="436" r:id="rId24"/>
    <p:sldId id="397" r:id="rId25"/>
    <p:sldId id="440" r:id="rId26"/>
    <p:sldId id="438" r:id="rId27"/>
    <p:sldId id="554" r:id="rId28"/>
    <p:sldId id="627" r:id="rId29"/>
    <p:sldId id="684" r:id="rId30"/>
    <p:sldId id="628" r:id="rId31"/>
    <p:sldId id="629" r:id="rId32"/>
    <p:sldId id="630" r:id="rId33"/>
    <p:sldId id="631" r:id="rId34"/>
    <p:sldId id="632" r:id="rId35"/>
    <p:sldId id="633" r:id="rId36"/>
    <p:sldId id="556" r:id="rId37"/>
    <p:sldId id="689" r:id="rId38"/>
    <p:sldId id="557" r:id="rId39"/>
    <p:sldId id="558" r:id="rId40"/>
    <p:sldId id="690" r:id="rId41"/>
    <p:sldId id="399" r:id="rId42"/>
    <p:sldId id="400" r:id="rId43"/>
    <p:sldId id="401" r:id="rId44"/>
    <p:sldId id="402" r:id="rId45"/>
    <p:sldId id="403" r:id="rId46"/>
    <p:sldId id="441" r:id="rId47"/>
    <p:sldId id="405" r:id="rId48"/>
    <p:sldId id="442" r:id="rId49"/>
    <p:sldId id="443" r:id="rId50"/>
    <p:sldId id="444" r:id="rId51"/>
    <p:sldId id="404" r:id="rId52"/>
    <p:sldId id="406" r:id="rId53"/>
    <p:sldId id="445" r:id="rId54"/>
    <p:sldId id="446" r:id="rId55"/>
    <p:sldId id="407" r:id="rId56"/>
    <p:sldId id="69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391"/>
            <p14:sldId id="416"/>
            <p14:sldId id="414"/>
            <p14:sldId id="692"/>
            <p14:sldId id="693"/>
            <p14:sldId id="392"/>
            <p14:sldId id="425"/>
            <p14:sldId id="428"/>
            <p14:sldId id="429"/>
            <p14:sldId id="430"/>
            <p14:sldId id="427"/>
            <p14:sldId id="420"/>
            <p14:sldId id="393"/>
            <p14:sldId id="394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44"/>
            <p14:sldId id="404"/>
            <p14:sldId id="406"/>
            <p14:sldId id="445"/>
            <p14:sldId id="446"/>
            <p14:sldId id="407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4658" autoAdjust="0"/>
  </p:normalViewPr>
  <p:slideViewPr>
    <p:cSldViewPr snapToGrid="0">
      <p:cViewPr varScale="1">
        <p:scale>
          <a:sx n="91" d="100"/>
          <a:sy n="91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245829" y="3038286"/>
            <a:ext cx="2888697" cy="2558639"/>
            <a:chOff x="6245829" y="3038286"/>
            <a:chExt cx="2888697" cy="25586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6245829" y="4955792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474227" y="5304211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B0B2E0B-DDC2-2B42-9516-1FC89EE46F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Elements of a semantic change could be non-contiguous in source code</a:t>
            </a:r>
          </a:p>
        </p:txBody>
      </p: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A035-3A15-F346-97A7-012EA0C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5BA2-A086-6E47-929F-D2DFEB97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B218-F64E-0948-ACA9-75EC695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7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6956-DD4A-884B-8E40-B1FA8BE2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Different semantic changes could have the same syntactic change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7453-FDDD-EA4B-9013-4424A7D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55840-E9C2-FC4B-966F-912AD43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A471EE-9D3B-4342-8CC9-7E567D172610}"/>
              </a:ext>
            </a:extLst>
          </p:cNvPr>
          <p:cNvGrpSpPr/>
          <p:nvPr/>
        </p:nvGrpSpPr>
        <p:grpSpPr>
          <a:xfrm>
            <a:off x="3262950" y="5663116"/>
            <a:ext cx="5186013" cy="335437"/>
            <a:chOff x="3262950" y="5663116"/>
            <a:chExt cx="5186013" cy="33543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7B134F6-0A90-B147-A278-AEC8C2750BFA}"/>
                </a:ext>
              </a:extLst>
            </p:cNvPr>
            <p:cNvCxnSpPr>
              <a:cxnSpLocks/>
              <a:stCxn id="67" idx="3"/>
              <a:endCxn id="117" idx="1"/>
            </p:cNvCxnSpPr>
            <p:nvPr/>
          </p:nvCxnSpPr>
          <p:spPr>
            <a:xfrm flipV="1">
              <a:off x="3262950" y="5995868"/>
              <a:ext cx="5186013" cy="2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BDACC0-5776-A64F-91E0-6AD8C292CA65}"/>
                </a:ext>
              </a:extLst>
            </p:cNvPr>
            <p:cNvSpPr txBox="1"/>
            <p:nvPr/>
          </p:nvSpPr>
          <p:spPr>
            <a:xfrm>
              <a:off x="5103026" y="566311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780E9-3D60-ED4C-A7FC-9DA58AD01623}"/>
              </a:ext>
            </a:extLst>
          </p:cNvPr>
          <p:cNvGrpSpPr/>
          <p:nvPr/>
        </p:nvGrpSpPr>
        <p:grpSpPr>
          <a:xfrm>
            <a:off x="3489077" y="2794468"/>
            <a:ext cx="4994698" cy="361465"/>
            <a:chOff x="3489077" y="2794468"/>
            <a:chExt cx="4994698" cy="3614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DBA92F-9BBA-2541-B32F-8537739E113E}"/>
                </a:ext>
              </a:extLst>
            </p:cNvPr>
            <p:cNvCxnSpPr>
              <a:cxnSpLocks/>
              <a:stCxn id="59" idx="3"/>
              <a:endCxn id="113" idx="1"/>
            </p:cNvCxnSpPr>
            <p:nvPr/>
          </p:nvCxnSpPr>
          <p:spPr>
            <a:xfrm flipV="1">
              <a:off x="3489077" y="2794468"/>
              <a:ext cx="4994698" cy="3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05CCAC-20F7-6741-8A75-0AEB6BC228C4}"/>
                </a:ext>
              </a:extLst>
            </p:cNvPr>
            <p:cNvSpPr txBox="1"/>
            <p:nvPr/>
          </p:nvSpPr>
          <p:spPr>
            <a:xfrm>
              <a:off x="5103026" y="284815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/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ysDot"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/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(sub)graphs</a:t>
            </a:r>
          </a:p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isomorphism is computationally expensive</a:t>
            </a:r>
          </a:p>
          <a:p>
            <a:r>
              <a:rPr lang="en-US" dirty="0"/>
              <a:t>There are exponentially many subgraphs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36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39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 1.4 → JDK 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954578" y="4652900"/>
            <a:ext cx="10399222" cy="1490286"/>
            <a:chOff x="954578" y="4652900"/>
            <a:chExt cx="10399222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954578" y="4675932"/>
              <a:ext cx="5577840" cy="1447627"/>
              <a:chOff x="954578" y="4675932"/>
              <a:chExt cx="5577840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577839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 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Meaningfulness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Maintenance 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Meaningfulness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fresh commits from 5,832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</a:t>
            </a:r>
            <a:r>
              <a:rPr lang="en-US" dirty="0">
                <a:latin typeface="+mj-lt"/>
              </a:rPr>
              <a:t>Is</a:t>
            </a:r>
            <a:r>
              <a:rPr lang="en-US" dirty="0"/>
              <a:t> the change </a:t>
            </a:r>
            <a:r>
              <a:rPr lang="en-US" dirty="0">
                <a:latin typeface="+mj-lt"/>
              </a:rPr>
              <a:t>at these lines</a:t>
            </a:r>
            <a:r>
              <a:rPr lang="en-US" dirty="0"/>
              <a:t> similar to another change in the past?</a:t>
            </a:r>
          </a:p>
          <a:p>
            <a:pPr lvl="1"/>
            <a:r>
              <a:rPr lang="en-US" dirty="0"/>
              <a:t>Q2: </a:t>
            </a:r>
            <a:r>
              <a:rPr lang="en-US" dirty="0">
                <a:latin typeface="+mj-lt"/>
              </a:rPr>
              <a:t>Can you briefly</a:t>
            </a:r>
            <a:r>
              <a:rPr lang="en-US" dirty="0"/>
              <a:t> describe the change </a:t>
            </a:r>
            <a:r>
              <a:rPr lang="en-US" dirty="0">
                <a:latin typeface="+mj-lt"/>
              </a:rPr>
              <a:t>and why you made 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Q3: </a:t>
            </a:r>
            <a:r>
              <a:rPr lang="en-US" dirty="0">
                <a:latin typeface="+mj-lt"/>
              </a:rPr>
              <a:t>Can you </a:t>
            </a:r>
            <a:r>
              <a:rPr lang="en-US" dirty="0"/>
              <a:t>give a name for the change?</a:t>
            </a:r>
          </a:p>
          <a:p>
            <a:pPr lvl="1"/>
            <a:r>
              <a:rPr lang="en-US" dirty="0"/>
              <a:t>Q4: </a:t>
            </a:r>
            <a:r>
              <a:rPr lang="en-US" dirty="0">
                <a:latin typeface="+mj-lt"/>
              </a:rPr>
              <a:t>Would you like to have</a:t>
            </a:r>
            <a:r>
              <a:rPr lang="en-US" dirty="0"/>
              <a:t> this change automated by a tool?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A5728-7696-EB43-B14D-E8AADAFE4675}"/>
              </a:ext>
            </a:extLst>
          </p:cNvPr>
          <p:cNvGrpSpPr/>
          <p:nvPr/>
        </p:nvGrpSpPr>
        <p:grpSpPr>
          <a:xfrm>
            <a:off x="840700" y="3747840"/>
            <a:ext cx="10515600" cy="2564060"/>
            <a:chOff x="840700" y="3747840"/>
            <a:chExt cx="10515600" cy="256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032D9A-AD03-1B4A-A115-4B4BDD30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258" y="3837781"/>
              <a:ext cx="3298825" cy="247411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7D855B3-329B-024B-A574-502E83B3DD22}"/>
                </a:ext>
              </a:extLst>
            </p:cNvPr>
            <p:cNvSpPr txBox="1">
              <a:spLocks/>
            </p:cNvSpPr>
            <p:nvPr/>
          </p:nvSpPr>
          <p:spPr>
            <a:xfrm>
              <a:off x="840700" y="3747840"/>
              <a:ext cx="10515600" cy="7342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Human judgement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42302"/>
              </p:ext>
            </p:extLst>
          </p:nvPr>
        </p:nvGraphicFramePr>
        <p:xfrm>
          <a:off x="1169232" y="3240088"/>
          <a:ext cx="98635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706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312826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396459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733268" y="1584167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 repeated changes: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5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874381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Projects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88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Java code change commits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Total changed methods (graphs)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8C00-8A68-FA48-BF22-69F2FB0CAC64}"/>
              </a:ext>
            </a:extLst>
          </p:cNvPr>
          <p:cNvSpPr txBox="1"/>
          <p:nvPr/>
        </p:nvSpPr>
        <p:spPr>
          <a:xfrm>
            <a:off x="1448753" y="31392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72DB9-B8FF-2646-9C8A-BDCB6AC013F2}"/>
              </a:ext>
            </a:extLst>
          </p:cNvPr>
          <p:cNvSpPr txBox="1"/>
          <p:nvPr/>
        </p:nvSpPr>
        <p:spPr>
          <a:xfrm>
            <a:off x="5481862" y="5756626"/>
            <a:ext cx="15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Pattern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A </a:t>
            </a:r>
            <a:r>
              <a:rPr lang="en-US" sz="3600"/>
              <a:t>Graph-based Approach </a:t>
            </a:r>
            <a:r>
              <a:rPr lang="en-US" sz="3600" dirty="0"/>
              <a:t>to </a:t>
            </a:r>
            <a:br>
              <a:rPr lang="en-US" sz="3600" dirty="0"/>
            </a:br>
            <a:r>
              <a:rPr lang="en-US" sz="3600" dirty="0"/>
              <a:t>Mine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repeated changes: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1D64-4584-554C-B463-28CFB338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FAE5D-0B60-DC42-A8AD-79A0BBE6EA78}"/>
              </a:ext>
            </a:extLst>
          </p:cNvPr>
          <p:cNvSpPr txBox="1"/>
          <p:nvPr/>
        </p:nvSpPr>
        <p:spPr>
          <a:xfrm>
            <a:off x="3198055" y="2128703"/>
            <a:ext cx="57958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Detect Repetitive Code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F9D82-F589-5D43-9EE9-475FF2000921}"/>
              </a:ext>
            </a:extLst>
          </p:cNvPr>
          <p:cNvSpPr txBox="1"/>
          <p:nvPr/>
        </p:nvSpPr>
        <p:spPr>
          <a:xfrm>
            <a:off x="3486443" y="4144522"/>
            <a:ext cx="5219114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Code Change Pattern Mining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9DDDCD9-6059-4847-81CC-70FCAFC337FF}"/>
              </a:ext>
            </a:extLst>
          </p:cNvPr>
          <p:cNvSpPr/>
          <p:nvPr/>
        </p:nvSpPr>
        <p:spPr>
          <a:xfrm>
            <a:off x="5835748" y="2929597"/>
            <a:ext cx="520504" cy="998806"/>
          </a:xfrm>
          <a:prstGeom prst="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4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015C4-787D-3347-B605-38013546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Code Changes have Semantic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9D12B-1C63-3545-BB1D-38910A8659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75ABC-EC8C-DD45-AF31-63D25047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260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="" xmlns:ma14="http://schemas.microsoft.com/office/mac/drawingml/2011/main" xmlns:p="http://schemas.openxmlformats.org/presentationml/2006/main" xmlns:r="http://schemas.openxmlformats.org/officeDocument/2006/relationships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8072</TotalTime>
  <Words>2505</Words>
  <Application>Microsoft Macintosh PowerPoint</Application>
  <PresentationFormat>Widescreen</PresentationFormat>
  <Paragraphs>946</Paragraphs>
  <Slides>56</Slides>
  <Notes>28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Example of Repeated Code Changes</vt:lpstr>
      <vt:lpstr>Repeated Changes and Applications</vt:lpstr>
      <vt:lpstr>Repeated Changes and Applications</vt:lpstr>
      <vt:lpstr>PowerPoint Presentation</vt:lpstr>
      <vt:lpstr>Code Changes have Semantic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Syntactically un-changed program elements could carry the semantic context of change</vt:lpstr>
      <vt:lpstr>Elements of a semantic change could be non-contiguous in source code</vt:lpstr>
      <vt:lpstr>Different semantic changes could have the same syntactic change representation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Meaningfulness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CPatMiner: A Graph-based Approach to  Mine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1442</cp:revision>
  <dcterms:created xsi:type="dcterms:W3CDTF">2014-09-08T02:26:31Z</dcterms:created>
  <dcterms:modified xsi:type="dcterms:W3CDTF">2019-05-21T04:15:25Z</dcterms:modified>
</cp:coreProperties>
</file>